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7" r:id="rId2"/>
    <p:sldId id="271" r:id="rId3"/>
    <p:sldId id="263" r:id="rId4"/>
    <p:sldId id="261" r:id="rId5"/>
    <p:sldId id="270" r:id="rId6"/>
    <p:sldId id="269" r:id="rId7"/>
    <p:sldId id="262" r:id="rId8"/>
    <p:sldId id="268" r:id="rId9"/>
    <p:sldId id="266" r:id="rId10"/>
    <p:sldId id="265" r:id="rId11"/>
    <p:sldId id="267" r:id="rId12"/>
    <p:sldId id="272" r:id="rId13"/>
    <p:sldId id="256" r:id="rId14"/>
    <p:sldId id="273" r:id="rId15"/>
    <p:sldId id="27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2BFC4"/>
    <a:srgbClr val="F97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4"/>
    <p:restoredTop sz="86400"/>
  </p:normalViewPr>
  <p:slideViewPr>
    <p:cSldViewPr snapToGrid="0">
      <p:cViewPr>
        <p:scale>
          <a:sx n="75" d="100"/>
          <a:sy n="75" d="100"/>
        </p:scale>
        <p:origin x="656" y="5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1.png>
</file>

<file path=ppt/media/image12.png>
</file>

<file path=ppt/media/image13.png>
</file>

<file path=ppt/media/image14.png>
</file>

<file path=ppt/media/image17.png>
</file>

<file path=ppt/media/image18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81F8E0-3311-694F-B7A7-95A8569341A2}" type="datetimeFigureOut">
              <a:rPr lang="en-US" smtClean="0"/>
              <a:t>4/26/23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03B867-243F-714A-A0A0-589C68FEE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15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3561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74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1224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845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0677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328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5792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00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7244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61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044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03B867-243F-714A-A0A0-589C68FEE1E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487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7A006-D961-7F14-6460-A1D2AB37AF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26CE1-2FD6-6DA7-B45A-19D0A39FD7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EEA9A-DEB6-2D8C-3F4F-31CF87D90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6BCC1-BCA4-8B98-E6FE-971F50198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3182B-2D3F-2016-C680-1362DB3FD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1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E4133-52AA-184A-489D-2FD651697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CA97B-D560-C9BF-6383-218CCBD35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1B127-8610-60A3-021B-5B0110D26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703AA-17FD-A9DB-16FD-AE1436558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6A5A1-3A5C-EDAB-1FEB-72FE4E95E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22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1A6CD8-482F-946A-9F05-8A749A1FA7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3A2BF4-6462-1B41-15AD-81B89B687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48DB05-7EAB-A4D5-DE4A-0E352CA64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3007C-4DEA-FB4D-DFC6-341CC4AE4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A3514-99BB-BB97-D79A-149228BC7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52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ABAAC-78A9-A2F9-FB17-03C76F884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8877B-2ADD-8191-CFDF-3C9F4FF1D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88F25-6DED-4EEF-9192-9DD0B9C3E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2D92C-1C69-4600-991E-9B3F42E89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D0264-0E73-0C21-504F-C4C345DDA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59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30A0-21EE-A064-9929-3E5AB27D1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6D345-BBD6-C4C0-FCB5-E0C918639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E357F-471B-427F-7F7C-075E23A5D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F80BB-B1F2-0DDA-B39A-F80CC1F28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25F29-7A05-510F-20AF-FF6D9B436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130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91DC9-F130-4E10-396F-EAEB2D420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A818D-748A-6855-DC72-84C6FCDC1A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B17CAC-3DC4-707E-2D9E-CDF9374A3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75DD7-239F-AE03-868F-4B68FADE0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65EC0F-B6D6-D24B-8BE8-EA0791DA5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64A3F-28CE-6C82-35F9-A7E1D2952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400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A5277-7CEE-2CC1-F998-B1EF4196B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57542-F50A-2767-2A44-9B8E9742D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AFCD28-46FE-6E53-6C1B-284F4B34B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AFA548-28EA-E386-00B6-278DFA73A9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079FDA-503D-D845-87A3-F27D8E40D1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107675-F3D1-B1CC-1A1B-3EE4AC493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2D41F5-114A-F692-D595-2D97B697D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B6580C-F413-D04B-C2C0-09C6FBF6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0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F5D58-915B-1679-3697-B01215138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4478FE-FFD5-CF9B-7CA0-73683F8E7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300849-8B1A-F677-AFCC-C3F263F80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0A0C00-1D76-5CD9-FE56-4F7D83529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2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84E222-0D3E-F4C1-925D-85791A1A6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1616C8-A22D-70DC-0F6F-9BFD5F02C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819BB6-7560-BE3E-9387-03968A252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45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BDDF0-230F-1C10-9BF9-151B2CBEC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FB62D-E5DF-96AB-EA7A-4E6FED1A4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CA642-C232-5201-A647-0D6D60509D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0AA29-6698-A1F4-E157-F6C3A30EE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D15BC-5164-007F-4D91-0EFE9ADEB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324871-B1F6-CCD9-C027-C58FAD666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25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D47EB-552A-F459-0D83-F3E2BE088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15BA29-C46D-5FCC-E8A2-B1AFA6DF05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D8FC77-3F03-8DE6-2A69-58D1050B0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2DD229-75D1-2095-EB93-B84FB9BB3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5A9A4-AD13-F4B9-8A34-C9900DCD0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2AC003-E6ED-5EB2-DB02-7A04FA67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11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5525F-1D43-2FA9-F2C6-B136B67B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F09CA-8037-DE50-4E66-FF85D88C4A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F132F-6955-CF03-B5CB-290A9AFCA5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75324-C158-384F-860E-44BBA03EB543}" type="datetimeFigureOut">
              <a:rPr lang="en-US" smtClean="0"/>
              <a:t>4/26/23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953E8-3E59-2C20-1F1D-EF225DADE8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A8800-E7DF-D1C8-1D1E-D639FF7446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903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emf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emf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emf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emf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6.emf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emf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7E54887-5970-9A3F-B5AF-58326A03573A}"/>
              </a:ext>
            </a:extLst>
          </p:cNvPr>
          <p:cNvSpPr txBox="1">
            <a:spLocks/>
          </p:cNvSpPr>
          <p:nvPr/>
        </p:nvSpPr>
        <p:spPr>
          <a:xfrm>
            <a:off x="1391261" y="932812"/>
            <a:ext cx="3152120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1 </a:t>
            </a:r>
            <a:r>
              <a:rPr lang="en-US" sz="3200" b="1" dirty="0" err="1"/>
              <a:t>hr</a:t>
            </a:r>
            <a:r>
              <a:rPr lang="en-US" sz="3200" b="1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231862-2181-96BA-BE98-BC696E7479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915" y="22492"/>
            <a:ext cx="655508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42C2D1-486E-AEC5-7FF6-4BD4D8E18D2D}"/>
              </a:ext>
            </a:extLst>
          </p:cNvPr>
          <p:cNvSpPr txBox="1"/>
          <p:nvPr/>
        </p:nvSpPr>
        <p:spPr>
          <a:xfrm>
            <a:off x="923544" y="4703792"/>
            <a:ext cx="40875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151 DEGs</a:t>
            </a:r>
            <a:br>
              <a:rPr lang="en-US" sz="2400" dirty="0"/>
            </a:br>
            <a:r>
              <a:rPr lang="en-US" sz="2400" dirty="0"/>
              <a:t>2 upregulated in </a:t>
            </a:r>
            <a:r>
              <a:rPr lang="en-US" sz="2400" dirty="0">
                <a:highlight>
                  <a:srgbClr val="F9766D"/>
                </a:highlight>
              </a:rPr>
              <a:t>no prey</a:t>
            </a:r>
          </a:p>
          <a:p>
            <a:pPr algn="ctr"/>
            <a:r>
              <a:rPr lang="en-US" sz="2400" dirty="0"/>
              <a:t>149 upregulated in </a:t>
            </a:r>
            <a:r>
              <a:rPr lang="en-US" sz="2400" dirty="0">
                <a:highlight>
                  <a:srgbClr val="02BFC4"/>
                </a:highlight>
              </a:rPr>
              <a:t>prey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30E3CF0F-2224-C7D7-D0AD-2A0E9CBFCE5B}"/>
              </a:ext>
            </a:extLst>
          </p:cNvPr>
          <p:cNvSpPr txBox="1">
            <a:spLocks/>
          </p:cNvSpPr>
          <p:nvPr/>
        </p:nvSpPr>
        <p:spPr>
          <a:xfrm>
            <a:off x="1391261" y="3324256"/>
            <a:ext cx="3152120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24 </a:t>
            </a:r>
            <a:r>
              <a:rPr lang="en-US" sz="3200" b="1" dirty="0" err="1"/>
              <a:t>hr</a:t>
            </a:r>
            <a:r>
              <a:rPr lang="en-US" sz="3200" b="1" dirty="0"/>
              <a:t>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C15F17-BD71-8A75-A70A-5DD4D263ED93}"/>
              </a:ext>
            </a:extLst>
          </p:cNvPr>
          <p:cNvSpPr txBox="1"/>
          <p:nvPr/>
        </p:nvSpPr>
        <p:spPr>
          <a:xfrm>
            <a:off x="923544" y="2443108"/>
            <a:ext cx="408755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174 DEGs</a:t>
            </a:r>
            <a:br>
              <a:rPr lang="en-US" sz="2400" dirty="0"/>
            </a:br>
            <a:r>
              <a:rPr lang="en-US" sz="2400" dirty="0"/>
              <a:t>71 upregulated in </a:t>
            </a:r>
            <a:r>
              <a:rPr lang="en-US" sz="2400" dirty="0">
                <a:highlight>
                  <a:srgbClr val="F9766D"/>
                </a:highlight>
              </a:rPr>
              <a:t>no prey</a:t>
            </a:r>
          </a:p>
          <a:p>
            <a:pPr algn="ctr"/>
            <a:r>
              <a:rPr lang="en-US" sz="2400" dirty="0"/>
              <a:t>103 upregulated in </a:t>
            </a:r>
            <a:r>
              <a:rPr lang="en-US" sz="2400" dirty="0">
                <a:highlight>
                  <a:srgbClr val="02BFC4"/>
                </a:highlight>
              </a:rPr>
              <a:t>prey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9D478E9-0581-1924-9648-C682F25DC507}"/>
              </a:ext>
            </a:extLst>
          </p:cNvPr>
          <p:cNvSpPr txBox="1"/>
          <p:nvPr/>
        </p:nvSpPr>
        <p:spPr>
          <a:xfrm>
            <a:off x="6343973" y="3694485"/>
            <a:ext cx="234110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u="sng" dirty="0"/>
              <a:t>Enzymes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1 lipase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3 phosphatases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99C20D4-3B29-FFCE-4A16-9B995FD43904}"/>
              </a:ext>
            </a:extLst>
          </p:cNvPr>
          <p:cNvSpPr txBox="1"/>
          <p:nvPr/>
        </p:nvSpPr>
        <p:spPr>
          <a:xfrm>
            <a:off x="6467351" y="1453270"/>
            <a:ext cx="16913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u="sng" dirty="0"/>
              <a:t>Enzymes</a:t>
            </a:r>
            <a:endParaRPr lang="en-US" sz="1800" dirty="0"/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sz="1800" dirty="0"/>
              <a:t>1 peptidase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98F53D0-EBF2-BF33-3FFE-52763F6F9A88}"/>
              </a:ext>
            </a:extLst>
          </p:cNvPr>
          <p:cNvSpPr txBox="1"/>
          <p:nvPr/>
        </p:nvSpPr>
        <p:spPr>
          <a:xfrm>
            <a:off x="8399473" y="2381775"/>
            <a:ext cx="206188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u="sng" dirty="0"/>
              <a:t>Enzymes</a:t>
            </a:r>
            <a:r>
              <a:rPr lang="en-US" sz="1800" dirty="0"/>
              <a:t> </a:t>
            </a:r>
          </a:p>
          <a:p>
            <a:pPr algn="ctr"/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 1 chitinase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1 lipase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1 peroxidase 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1 protease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4 phosphatases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3 peptidases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CF52A9EF-F9A0-5C66-85FB-44297FB2EC66}"/>
              </a:ext>
            </a:extLst>
          </p:cNvPr>
          <p:cNvSpPr txBox="1">
            <a:spLocks/>
          </p:cNvSpPr>
          <p:nvPr/>
        </p:nvSpPr>
        <p:spPr>
          <a:xfrm>
            <a:off x="923544" y="64198"/>
            <a:ext cx="4087553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u="sng" dirty="0"/>
              <a:t>Pairwise DE analysis</a:t>
            </a:r>
          </a:p>
        </p:txBody>
      </p:sp>
    </p:spTree>
    <p:extLst>
      <p:ext uri="{BB962C8B-B14F-4D97-AF65-F5344CB8AC3E}">
        <p14:creationId xmlns:p14="http://schemas.microsoft.com/office/powerpoint/2010/main" val="4227889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F0E8489-11CF-1980-CD37-3C1CB55D6C25}"/>
              </a:ext>
            </a:extLst>
          </p:cNvPr>
          <p:cNvSpPr txBox="1">
            <a:spLocks/>
          </p:cNvSpPr>
          <p:nvPr/>
        </p:nvSpPr>
        <p:spPr>
          <a:xfrm>
            <a:off x="2366454" y="0"/>
            <a:ext cx="7459092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Prey Vs. No Prey 24 </a:t>
            </a:r>
            <a:r>
              <a:rPr lang="en-US" sz="3200" dirty="0" err="1"/>
              <a:t>hr</a:t>
            </a:r>
            <a:r>
              <a:rPr lang="en-US" sz="3200" dirty="0"/>
              <a:t> time point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027DD2-1D80-0B1B-1E3A-2FDED9F73827}"/>
              </a:ext>
            </a:extLst>
          </p:cNvPr>
          <p:cNvSpPr txBox="1"/>
          <p:nvPr/>
        </p:nvSpPr>
        <p:spPr>
          <a:xfrm>
            <a:off x="222156" y="1447943"/>
            <a:ext cx="52779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2 genes with higher expression in Mechanical Trigger – </a:t>
            </a:r>
          </a:p>
          <a:p>
            <a:pPr algn="ctr"/>
            <a:r>
              <a:rPr lang="en-US" dirty="0"/>
              <a:t>module 2 and 6</a:t>
            </a:r>
          </a:p>
        </p:txBody>
      </p:sp>
      <p:pic>
        <p:nvPicPr>
          <p:cNvPr id="2" name="Picture 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3B02C4E-AFD4-244B-A587-EE51BB6D1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31" y="2249993"/>
            <a:ext cx="5682954" cy="1553991"/>
          </a:xfrm>
          <a:prstGeom prst="rect">
            <a:avLst/>
          </a:prstGeom>
        </p:spPr>
      </p:pic>
      <p:pic>
        <p:nvPicPr>
          <p:cNvPr id="8" name="Picture 7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964A36A7-4B63-E021-FCED-34C69039CC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3949"/>
          <a:stretch/>
        </p:blipFill>
        <p:spPr>
          <a:xfrm>
            <a:off x="19631" y="3803984"/>
            <a:ext cx="5682954" cy="10463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0310EB-DC45-DF72-3E5A-48849FBD65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5734" y="1447943"/>
            <a:ext cx="6196266" cy="5313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334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F0E8489-11CF-1980-CD37-3C1CB55D6C25}"/>
              </a:ext>
            </a:extLst>
          </p:cNvPr>
          <p:cNvSpPr txBox="1">
            <a:spLocks/>
          </p:cNvSpPr>
          <p:nvPr/>
        </p:nvSpPr>
        <p:spPr>
          <a:xfrm>
            <a:off x="2366454" y="0"/>
            <a:ext cx="7459092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Prey Vs. No Prey 24 </a:t>
            </a:r>
            <a:r>
              <a:rPr lang="en-US" sz="3200" dirty="0" err="1"/>
              <a:t>hr</a:t>
            </a:r>
            <a:r>
              <a:rPr lang="en-US" sz="3200" dirty="0"/>
              <a:t> time point</a:t>
            </a:r>
          </a:p>
        </p:txBody>
      </p:sp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43BABAC0-5C85-2BF0-D1D2-CECF9C110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0046" y="1191109"/>
            <a:ext cx="2304033" cy="2880042"/>
          </a:xfrm>
          <a:prstGeom prst="rect">
            <a:avLst/>
          </a:prstGeom>
        </p:spPr>
      </p:pic>
      <p:pic>
        <p:nvPicPr>
          <p:cNvPr id="13" name="Picture 12" descr="Chart&#10;&#10;Description automatically generated with low confidence">
            <a:extLst>
              <a:ext uri="{FF2B5EF4-FFF2-40B4-BE49-F238E27FC236}">
                <a16:creationId xmlns:a16="http://schemas.microsoft.com/office/drawing/2014/main" id="{DF272E34-7330-F08C-4DAB-015A39D591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07" y="3970036"/>
            <a:ext cx="2304033" cy="2880042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85765015-D151-BEA2-91BC-381D4F63F8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2063" y="3970036"/>
            <a:ext cx="2304033" cy="288004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0CA4E0A-84D3-36EE-022C-50CBB49C90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5734" y="1447943"/>
            <a:ext cx="6196266" cy="53137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8F1AD09-4E03-5FB3-1B04-7111E99533AD}"/>
              </a:ext>
            </a:extLst>
          </p:cNvPr>
          <p:cNvSpPr txBox="1"/>
          <p:nvPr/>
        </p:nvSpPr>
        <p:spPr>
          <a:xfrm>
            <a:off x="222156" y="1447943"/>
            <a:ext cx="138235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149 genes with higher expression in Prey Trigger – </a:t>
            </a:r>
          </a:p>
          <a:p>
            <a:pPr algn="ctr"/>
            <a:r>
              <a:rPr lang="en-US" dirty="0"/>
              <a:t>Modules 3, 4, 6</a:t>
            </a:r>
          </a:p>
        </p:txBody>
      </p:sp>
    </p:spTree>
    <p:extLst>
      <p:ext uri="{BB962C8B-B14F-4D97-AF65-F5344CB8AC3E}">
        <p14:creationId xmlns:p14="http://schemas.microsoft.com/office/powerpoint/2010/main" val="775874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BA3DC67-1809-770A-01B9-7EABFE3005BE}"/>
              </a:ext>
            </a:extLst>
          </p:cNvPr>
          <p:cNvSpPr txBox="1">
            <a:spLocks/>
          </p:cNvSpPr>
          <p:nvPr/>
        </p:nvSpPr>
        <p:spPr>
          <a:xfrm>
            <a:off x="838200" y="267573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Network Module GO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7432477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A6540-A4B3-F27B-2376-8C0490699D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1047" y="309561"/>
            <a:ext cx="10629905" cy="1055689"/>
          </a:xfrm>
        </p:spPr>
        <p:txBody>
          <a:bodyPr/>
          <a:lstStyle/>
          <a:p>
            <a:r>
              <a:rPr lang="en-US" dirty="0"/>
              <a:t>Module 3 GO Term Classification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7411BC-41BC-9D1C-ED4F-157F15320D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5F4DDD-ACD8-F4CF-AD42-924B352B54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8817"/>
          <a:stretch/>
        </p:blipFill>
        <p:spPr>
          <a:xfrm>
            <a:off x="3209921" y="2625287"/>
            <a:ext cx="5005392" cy="3038476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6AB6D398-8EF1-718C-86CF-2CBDF0236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91" y="1446949"/>
            <a:ext cx="4316121" cy="53951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E19BCC-A7FF-B121-A2FC-52888528019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219"/>
          <a:stretch/>
        </p:blipFill>
        <p:spPr>
          <a:xfrm>
            <a:off x="8402346" y="2625287"/>
            <a:ext cx="3619500" cy="30384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55442A5-67CA-AE5A-B359-AFE1A2205D82}"/>
              </a:ext>
            </a:extLst>
          </p:cNvPr>
          <p:cNvSpPr txBox="1"/>
          <p:nvPr/>
        </p:nvSpPr>
        <p:spPr>
          <a:xfrm>
            <a:off x="6691297" y="1790237"/>
            <a:ext cx="40875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u="none" strike="noStrike" dirty="0">
                <a:solidFill>
                  <a:srgbClr val="000000"/>
                </a:solidFill>
                <a:effectLst/>
              </a:rPr>
              <a:t>3009 genes in module</a:t>
            </a:r>
            <a:endParaRPr lang="en-US" sz="2400" dirty="0">
              <a:highlight>
                <a:srgbClr val="02BFC4"/>
              </a:highlight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E139869-B050-6967-495E-B7708BA78CA6}"/>
              </a:ext>
            </a:extLst>
          </p:cNvPr>
          <p:cNvCxnSpPr/>
          <p:nvPr/>
        </p:nvCxnSpPr>
        <p:spPr>
          <a:xfrm>
            <a:off x="288758" y="5257800"/>
            <a:ext cx="3834063" cy="0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65BFD3C-AB38-22BE-05C1-47310CADB740}"/>
              </a:ext>
            </a:extLst>
          </p:cNvPr>
          <p:cNvCxnSpPr/>
          <p:nvPr/>
        </p:nvCxnSpPr>
        <p:spPr>
          <a:xfrm>
            <a:off x="288758" y="2843464"/>
            <a:ext cx="3834063" cy="0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C1834BBE-B8FF-7865-3F30-93916EE4F5CE}"/>
              </a:ext>
            </a:extLst>
          </p:cNvPr>
          <p:cNvSpPr/>
          <p:nvPr/>
        </p:nvSpPr>
        <p:spPr>
          <a:xfrm>
            <a:off x="5069303" y="3762458"/>
            <a:ext cx="3176337" cy="183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D9007B-F158-88A1-8163-DF5141959608}"/>
              </a:ext>
            </a:extLst>
          </p:cNvPr>
          <p:cNvSpPr/>
          <p:nvPr/>
        </p:nvSpPr>
        <p:spPr>
          <a:xfrm>
            <a:off x="5077325" y="4652793"/>
            <a:ext cx="3176337" cy="183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7D7C90-0197-B1EC-0CA7-8A26AF54E81E}"/>
              </a:ext>
            </a:extLst>
          </p:cNvPr>
          <p:cNvSpPr/>
          <p:nvPr/>
        </p:nvSpPr>
        <p:spPr>
          <a:xfrm>
            <a:off x="8845509" y="4652792"/>
            <a:ext cx="3176337" cy="4115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BFDE17-C5F6-4F24-1DE6-BF307AD0D787}"/>
              </a:ext>
            </a:extLst>
          </p:cNvPr>
          <p:cNvSpPr txBox="1"/>
          <p:nvPr/>
        </p:nvSpPr>
        <p:spPr>
          <a:xfrm>
            <a:off x="3663811" y="5553363"/>
            <a:ext cx="59873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0" u="none" strike="noStrike" dirty="0">
                <a:solidFill>
                  <a:srgbClr val="000000"/>
                </a:solidFill>
                <a:effectLst/>
              </a:rPr>
              <a:t>~600 genes associated with metabolic process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~700 genes associated with cellular process</a:t>
            </a:r>
            <a:endParaRPr lang="en-US" sz="14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853EA3-EAFD-671B-2ED2-6DA84C37B6B5}"/>
              </a:ext>
            </a:extLst>
          </p:cNvPr>
          <p:cNvSpPr txBox="1"/>
          <p:nvPr/>
        </p:nvSpPr>
        <p:spPr>
          <a:xfrm>
            <a:off x="7314631" y="5553363"/>
            <a:ext cx="59873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0" u="none" strike="noStrike" dirty="0">
                <a:solidFill>
                  <a:srgbClr val="000000"/>
                </a:solidFill>
                <a:effectLst/>
              </a:rPr>
              <a:t>~500 genes associated with catalytic activity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~400 genes associated with binding</a:t>
            </a:r>
            <a:endParaRPr lang="en-US" sz="1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DC25384-912D-3452-F316-9544B6ED65E3}"/>
              </a:ext>
            </a:extLst>
          </p:cNvPr>
          <p:cNvCxnSpPr/>
          <p:nvPr/>
        </p:nvCxnSpPr>
        <p:spPr>
          <a:xfrm flipV="1">
            <a:off x="1052945" y="5347855"/>
            <a:ext cx="0" cy="271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6B09B94-8865-F6E8-AB55-83D5CD598D23}"/>
              </a:ext>
            </a:extLst>
          </p:cNvPr>
          <p:cNvCxnSpPr>
            <a:cxnSpLocks/>
          </p:cNvCxnSpPr>
          <p:nvPr/>
        </p:nvCxnSpPr>
        <p:spPr>
          <a:xfrm>
            <a:off x="1620982" y="5433803"/>
            <a:ext cx="0" cy="304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F07554B-9037-1F92-AD8E-FEFD51BAF1B0}"/>
              </a:ext>
            </a:extLst>
          </p:cNvPr>
          <p:cNvCxnSpPr>
            <a:cxnSpLocks/>
          </p:cNvCxnSpPr>
          <p:nvPr/>
        </p:nvCxnSpPr>
        <p:spPr>
          <a:xfrm flipV="1">
            <a:off x="2820786" y="5348248"/>
            <a:ext cx="0" cy="390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6523230-6264-4115-718F-CF3B5C98A08C}"/>
              </a:ext>
            </a:extLst>
          </p:cNvPr>
          <p:cNvCxnSpPr>
            <a:cxnSpLocks/>
          </p:cNvCxnSpPr>
          <p:nvPr/>
        </p:nvCxnSpPr>
        <p:spPr>
          <a:xfrm>
            <a:off x="516082" y="3276623"/>
            <a:ext cx="0" cy="304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7A43DD2-9CCD-607D-75D6-4B0CF94815C1}"/>
              </a:ext>
            </a:extLst>
          </p:cNvPr>
          <p:cNvCxnSpPr>
            <a:cxnSpLocks/>
          </p:cNvCxnSpPr>
          <p:nvPr/>
        </p:nvCxnSpPr>
        <p:spPr>
          <a:xfrm flipV="1">
            <a:off x="1524000" y="3008483"/>
            <a:ext cx="0" cy="3903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7110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99DC909E-0752-C320-15AA-97C1FCB039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7712"/>
          <a:stretch/>
        </p:blipFill>
        <p:spPr>
          <a:xfrm>
            <a:off x="2910765" y="2397001"/>
            <a:ext cx="5472111" cy="3235069"/>
          </a:xfrm>
          <a:prstGeom prst="rect">
            <a:avLst/>
          </a:prstGeom>
        </p:spPr>
      </p:pic>
      <p:pic>
        <p:nvPicPr>
          <p:cNvPr id="8" name="Picture 7" descr="Chart&#10;&#10;Description automatically generated with low confidence">
            <a:extLst>
              <a:ext uri="{FF2B5EF4-FFF2-40B4-BE49-F238E27FC236}">
                <a16:creationId xmlns:a16="http://schemas.microsoft.com/office/drawing/2014/main" id="{B3FC5AE0-B213-F646-CED2-15B45C1A68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99632"/>
            <a:ext cx="4292341" cy="53654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BA6540-A4B3-F27B-2376-8C0490699D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1047" y="309561"/>
            <a:ext cx="10629905" cy="1055689"/>
          </a:xfrm>
        </p:spPr>
        <p:txBody>
          <a:bodyPr/>
          <a:lstStyle/>
          <a:p>
            <a:r>
              <a:rPr lang="en-US" dirty="0"/>
              <a:t>Module 4 GO Term Classification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5442A5-67CA-AE5A-B359-AFE1A2205D82}"/>
              </a:ext>
            </a:extLst>
          </p:cNvPr>
          <p:cNvSpPr txBox="1"/>
          <p:nvPr/>
        </p:nvSpPr>
        <p:spPr>
          <a:xfrm>
            <a:off x="6691297" y="1790237"/>
            <a:ext cx="40875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u="none" strike="noStrike" dirty="0">
                <a:solidFill>
                  <a:srgbClr val="000000"/>
                </a:solidFill>
                <a:effectLst/>
              </a:rPr>
              <a:t>1455 genes in module</a:t>
            </a:r>
            <a:endParaRPr lang="en-US" sz="2400" dirty="0">
              <a:highlight>
                <a:srgbClr val="02BFC4"/>
              </a:highlight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CFF2D9C-AB12-FCAC-B22D-29163D82EABA}"/>
              </a:ext>
            </a:extLst>
          </p:cNvPr>
          <p:cNvCxnSpPr/>
          <p:nvPr/>
        </p:nvCxnSpPr>
        <p:spPr>
          <a:xfrm>
            <a:off x="288758" y="5338010"/>
            <a:ext cx="3834063" cy="0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E6D727-368B-B019-F427-1B24CAE76174}"/>
              </a:ext>
            </a:extLst>
          </p:cNvPr>
          <p:cNvCxnSpPr/>
          <p:nvPr/>
        </p:nvCxnSpPr>
        <p:spPr>
          <a:xfrm>
            <a:off x="288758" y="2843464"/>
            <a:ext cx="3834063" cy="0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908177A6-034E-47B8-BB8A-44AF7EF5E26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0445"/>
          <a:stretch/>
        </p:blipFill>
        <p:spPr>
          <a:xfrm>
            <a:off x="8382876" y="2352620"/>
            <a:ext cx="3824422" cy="323506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099FF15-B0B0-16AF-CE52-EEA41C17C87F}"/>
              </a:ext>
            </a:extLst>
          </p:cNvPr>
          <p:cNvSpPr txBox="1"/>
          <p:nvPr/>
        </p:nvSpPr>
        <p:spPr>
          <a:xfrm>
            <a:off x="3663811" y="5553363"/>
            <a:ext cx="59873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0" u="none" strike="noStrike" dirty="0">
                <a:solidFill>
                  <a:srgbClr val="000000"/>
                </a:solidFill>
                <a:effectLst/>
              </a:rPr>
              <a:t>~</a:t>
            </a:r>
            <a:r>
              <a:rPr lang="en-US" sz="1400" dirty="0">
                <a:solidFill>
                  <a:srgbClr val="000000"/>
                </a:solidFill>
              </a:rPr>
              <a:t>2</a:t>
            </a:r>
            <a:r>
              <a:rPr lang="en-US" sz="1400" b="0" u="none" strike="noStrike" dirty="0">
                <a:solidFill>
                  <a:srgbClr val="000000"/>
                </a:solidFill>
                <a:effectLst/>
              </a:rPr>
              <a:t>00 genes associated with metabolic process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~300 genes associated with cellular process</a:t>
            </a:r>
            <a:endParaRPr lang="en-US" sz="14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29D05F-8368-1233-4E9C-CD5F18D0D0C9}"/>
              </a:ext>
            </a:extLst>
          </p:cNvPr>
          <p:cNvSpPr txBox="1"/>
          <p:nvPr/>
        </p:nvSpPr>
        <p:spPr>
          <a:xfrm>
            <a:off x="7314631" y="5553363"/>
            <a:ext cx="59873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0" u="none" strike="noStrike" dirty="0">
                <a:solidFill>
                  <a:srgbClr val="000000"/>
                </a:solidFill>
                <a:effectLst/>
              </a:rPr>
              <a:t>~200 genes associated with catalytic activity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~150 genes associated with binding</a:t>
            </a:r>
            <a:endParaRPr lang="en-US" sz="1400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C150289-E5C9-D3D5-0F59-3A48021763A5}"/>
              </a:ext>
            </a:extLst>
          </p:cNvPr>
          <p:cNvSpPr/>
          <p:nvPr/>
        </p:nvSpPr>
        <p:spPr>
          <a:xfrm>
            <a:off x="5069301" y="3519803"/>
            <a:ext cx="3176337" cy="183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D1207ED-156B-ACF4-5F69-A3B2F4EC2874}"/>
              </a:ext>
            </a:extLst>
          </p:cNvPr>
          <p:cNvSpPr/>
          <p:nvPr/>
        </p:nvSpPr>
        <p:spPr>
          <a:xfrm>
            <a:off x="5069300" y="4517172"/>
            <a:ext cx="3176337" cy="183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01B8366-CC3F-9556-4087-A971047C6CD6}"/>
              </a:ext>
            </a:extLst>
          </p:cNvPr>
          <p:cNvSpPr/>
          <p:nvPr/>
        </p:nvSpPr>
        <p:spPr>
          <a:xfrm>
            <a:off x="8953506" y="4481835"/>
            <a:ext cx="3176337" cy="4115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5B23896-4DC0-E766-978B-A193AF2760D5}"/>
              </a:ext>
            </a:extLst>
          </p:cNvPr>
          <p:cNvCxnSpPr/>
          <p:nvPr/>
        </p:nvCxnSpPr>
        <p:spPr>
          <a:xfrm flipV="1">
            <a:off x="499492" y="4429919"/>
            <a:ext cx="0" cy="271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8074C89-5855-555E-7A99-1CF529E76FFE}"/>
              </a:ext>
            </a:extLst>
          </p:cNvPr>
          <p:cNvCxnSpPr>
            <a:cxnSpLocks/>
          </p:cNvCxnSpPr>
          <p:nvPr/>
        </p:nvCxnSpPr>
        <p:spPr>
          <a:xfrm>
            <a:off x="1035445" y="5553363"/>
            <a:ext cx="0" cy="304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C230844-8C82-FEE2-8BCE-74A4D485380D}"/>
              </a:ext>
            </a:extLst>
          </p:cNvPr>
          <p:cNvCxnSpPr/>
          <p:nvPr/>
        </p:nvCxnSpPr>
        <p:spPr>
          <a:xfrm flipV="1">
            <a:off x="1614418" y="5434166"/>
            <a:ext cx="0" cy="271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D257C0D-2294-B4E7-F0EC-52E4CB980E2F}"/>
              </a:ext>
            </a:extLst>
          </p:cNvPr>
          <p:cNvCxnSpPr>
            <a:cxnSpLocks/>
          </p:cNvCxnSpPr>
          <p:nvPr/>
        </p:nvCxnSpPr>
        <p:spPr>
          <a:xfrm>
            <a:off x="2776013" y="5858117"/>
            <a:ext cx="0" cy="304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B0E8136-951B-C2FC-4F04-5BD19C6B361B}"/>
              </a:ext>
            </a:extLst>
          </p:cNvPr>
          <p:cNvCxnSpPr/>
          <p:nvPr/>
        </p:nvCxnSpPr>
        <p:spPr>
          <a:xfrm flipV="1">
            <a:off x="509700" y="2352620"/>
            <a:ext cx="0" cy="271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8EAF824-84E0-EDA2-B265-A28E1EF53ABC}"/>
              </a:ext>
            </a:extLst>
          </p:cNvPr>
          <p:cNvCxnSpPr>
            <a:cxnSpLocks/>
          </p:cNvCxnSpPr>
          <p:nvPr/>
        </p:nvCxnSpPr>
        <p:spPr>
          <a:xfrm>
            <a:off x="1614418" y="2994647"/>
            <a:ext cx="0" cy="304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7675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11FB6E49-E3E5-51F9-479A-B5198F3351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677"/>
          <a:stretch/>
        </p:blipFill>
        <p:spPr>
          <a:xfrm>
            <a:off x="4058085" y="2386739"/>
            <a:ext cx="4073912" cy="3056376"/>
          </a:xfrm>
          <a:prstGeom prst="rect">
            <a:avLst/>
          </a:prstGeom>
        </p:spPr>
      </p:pic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A3C6C008-7578-AD2F-8D60-8470691CB8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473" y="1507714"/>
            <a:ext cx="4280228" cy="53502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BA6540-A4B3-F27B-2376-8C0490699D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1047" y="309561"/>
            <a:ext cx="10629905" cy="1055689"/>
          </a:xfrm>
        </p:spPr>
        <p:txBody>
          <a:bodyPr/>
          <a:lstStyle/>
          <a:p>
            <a:r>
              <a:rPr lang="en-US" dirty="0"/>
              <a:t>Module 10 GO Term Classification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5442A5-67CA-AE5A-B359-AFE1A2205D82}"/>
              </a:ext>
            </a:extLst>
          </p:cNvPr>
          <p:cNvSpPr txBox="1"/>
          <p:nvPr/>
        </p:nvSpPr>
        <p:spPr>
          <a:xfrm>
            <a:off x="6691297" y="1790237"/>
            <a:ext cx="40875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0" u="none" strike="noStrike" dirty="0">
                <a:solidFill>
                  <a:srgbClr val="000000"/>
                </a:solidFill>
                <a:effectLst/>
              </a:rPr>
              <a:t>1239 genes in module</a:t>
            </a:r>
            <a:endParaRPr lang="en-US" sz="2400" dirty="0">
              <a:highlight>
                <a:srgbClr val="02BFC4"/>
              </a:highlight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B9F92C-1E0E-1911-2374-C3563C725B86}"/>
              </a:ext>
            </a:extLst>
          </p:cNvPr>
          <p:cNvCxnSpPr/>
          <p:nvPr/>
        </p:nvCxnSpPr>
        <p:spPr>
          <a:xfrm>
            <a:off x="288758" y="5321968"/>
            <a:ext cx="3834063" cy="0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C6F7BC0-0E5D-DC0F-9C02-AC998AB16241}"/>
              </a:ext>
            </a:extLst>
          </p:cNvPr>
          <p:cNvCxnSpPr/>
          <p:nvPr/>
        </p:nvCxnSpPr>
        <p:spPr>
          <a:xfrm>
            <a:off x="288758" y="2843464"/>
            <a:ext cx="3834063" cy="0"/>
          </a:xfrm>
          <a:prstGeom prst="line">
            <a:avLst/>
          </a:prstGeom>
          <a:ln w="57150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B263B0A-5EF0-7C9A-5435-F5AEC21F1AB0}"/>
              </a:ext>
            </a:extLst>
          </p:cNvPr>
          <p:cNvSpPr txBox="1"/>
          <p:nvPr/>
        </p:nvSpPr>
        <p:spPr>
          <a:xfrm>
            <a:off x="3663811" y="5553363"/>
            <a:ext cx="59873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0" u="none" strike="noStrike" dirty="0">
                <a:solidFill>
                  <a:srgbClr val="000000"/>
                </a:solidFill>
                <a:effectLst/>
              </a:rPr>
              <a:t>~</a:t>
            </a:r>
            <a:r>
              <a:rPr lang="en-US" sz="1400" dirty="0">
                <a:solidFill>
                  <a:srgbClr val="000000"/>
                </a:solidFill>
              </a:rPr>
              <a:t>2</a:t>
            </a:r>
            <a:r>
              <a:rPr lang="en-US" sz="1400" b="0" u="none" strike="noStrike" dirty="0">
                <a:solidFill>
                  <a:srgbClr val="000000"/>
                </a:solidFill>
                <a:effectLst/>
              </a:rPr>
              <a:t>00 genes associated with metabolic process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~250 genes associated with cellular process</a:t>
            </a:r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ABB763-D3F5-B95C-9C41-F4ACE72BA094}"/>
              </a:ext>
            </a:extLst>
          </p:cNvPr>
          <p:cNvSpPr txBox="1"/>
          <p:nvPr/>
        </p:nvSpPr>
        <p:spPr>
          <a:xfrm>
            <a:off x="7314631" y="5553363"/>
            <a:ext cx="598731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b="0" u="none" strike="noStrike" dirty="0">
                <a:solidFill>
                  <a:srgbClr val="000000"/>
                </a:solidFill>
                <a:effectLst/>
              </a:rPr>
              <a:t>~200 genes associated with catalytic activity</a:t>
            </a:r>
          </a:p>
          <a:p>
            <a:pPr algn="ctr"/>
            <a:r>
              <a:rPr lang="en-US" sz="1400" dirty="0">
                <a:solidFill>
                  <a:srgbClr val="000000"/>
                </a:solidFill>
              </a:rPr>
              <a:t>~150 genes associated with binding</a:t>
            </a:r>
            <a:endParaRPr lang="en-US" sz="14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B4221EF-3257-A7B2-1074-E3580CD682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677"/>
          <a:stretch/>
        </p:blipFill>
        <p:spPr>
          <a:xfrm>
            <a:off x="8135169" y="2432819"/>
            <a:ext cx="4073912" cy="305637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F2063B7-6D6B-A4D0-3C05-E8E7A5A93FE0}"/>
              </a:ext>
            </a:extLst>
          </p:cNvPr>
          <p:cNvSpPr/>
          <p:nvPr/>
        </p:nvSpPr>
        <p:spPr>
          <a:xfrm>
            <a:off x="4624964" y="3602038"/>
            <a:ext cx="3176337" cy="1838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57284B8-4CA7-B85A-C658-8F716A4C9D4C}"/>
              </a:ext>
            </a:extLst>
          </p:cNvPr>
          <p:cNvSpPr/>
          <p:nvPr/>
        </p:nvSpPr>
        <p:spPr>
          <a:xfrm>
            <a:off x="4782394" y="4671942"/>
            <a:ext cx="3351190" cy="22147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C6A939F-8D1E-6245-7998-659B9A519056}"/>
              </a:ext>
            </a:extLst>
          </p:cNvPr>
          <p:cNvSpPr/>
          <p:nvPr/>
        </p:nvSpPr>
        <p:spPr>
          <a:xfrm>
            <a:off x="8953506" y="4481835"/>
            <a:ext cx="3176337" cy="4115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D5A589A-5499-E591-D413-4DBB84743BF0}"/>
              </a:ext>
            </a:extLst>
          </p:cNvPr>
          <p:cNvCxnSpPr/>
          <p:nvPr/>
        </p:nvCxnSpPr>
        <p:spPr>
          <a:xfrm flipV="1">
            <a:off x="616528" y="2087470"/>
            <a:ext cx="0" cy="271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411BAE8-3CDC-F289-B1F8-D3503B062B2F}"/>
              </a:ext>
            </a:extLst>
          </p:cNvPr>
          <p:cNvCxnSpPr>
            <a:cxnSpLocks/>
          </p:cNvCxnSpPr>
          <p:nvPr/>
        </p:nvCxnSpPr>
        <p:spPr>
          <a:xfrm>
            <a:off x="616528" y="5409935"/>
            <a:ext cx="0" cy="304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0264031-B960-EBBB-4164-FCC5493B7BD4}"/>
              </a:ext>
            </a:extLst>
          </p:cNvPr>
          <p:cNvCxnSpPr>
            <a:cxnSpLocks/>
          </p:cNvCxnSpPr>
          <p:nvPr/>
        </p:nvCxnSpPr>
        <p:spPr>
          <a:xfrm>
            <a:off x="1699370" y="2359044"/>
            <a:ext cx="0" cy="304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98CC3C97-6CAB-ECA1-BF4B-578D3C3EF621}"/>
              </a:ext>
            </a:extLst>
          </p:cNvPr>
          <p:cNvCxnSpPr>
            <a:cxnSpLocks/>
          </p:cNvCxnSpPr>
          <p:nvPr/>
        </p:nvCxnSpPr>
        <p:spPr>
          <a:xfrm>
            <a:off x="1851770" y="2511444"/>
            <a:ext cx="0" cy="304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0CF142B-EEBE-934E-A98E-49E9C76A19CA}"/>
              </a:ext>
            </a:extLst>
          </p:cNvPr>
          <p:cNvCxnSpPr/>
          <p:nvPr/>
        </p:nvCxnSpPr>
        <p:spPr>
          <a:xfrm flipV="1">
            <a:off x="712781" y="4975049"/>
            <a:ext cx="0" cy="271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9B0D49A-DA85-0648-06E7-0C77FC4F0806}"/>
              </a:ext>
            </a:extLst>
          </p:cNvPr>
          <p:cNvCxnSpPr>
            <a:cxnSpLocks/>
          </p:cNvCxnSpPr>
          <p:nvPr/>
        </p:nvCxnSpPr>
        <p:spPr>
          <a:xfrm>
            <a:off x="1153939" y="5553363"/>
            <a:ext cx="0" cy="304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3C6AEE6-B7A2-BC4A-58A0-12562D138C8F}"/>
              </a:ext>
            </a:extLst>
          </p:cNvPr>
          <p:cNvCxnSpPr>
            <a:cxnSpLocks/>
          </p:cNvCxnSpPr>
          <p:nvPr/>
        </p:nvCxnSpPr>
        <p:spPr>
          <a:xfrm>
            <a:off x="2878466" y="5994520"/>
            <a:ext cx="0" cy="304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6B63F35-41C5-9B7D-578A-33E0C687B9E9}"/>
              </a:ext>
            </a:extLst>
          </p:cNvPr>
          <p:cNvCxnSpPr/>
          <p:nvPr/>
        </p:nvCxnSpPr>
        <p:spPr>
          <a:xfrm flipV="1">
            <a:off x="1710015" y="5553363"/>
            <a:ext cx="0" cy="271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9933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F3165-3091-2E01-52E6-14AB5D735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DEG GO Term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8730609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77AA9-470E-A405-B2CC-A556D1D4E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907"/>
            <a:ext cx="10515600" cy="1325563"/>
          </a:xfrm>
        </p:spPr>
        <p:txBody>
          <a:bodyPr/>
          <a:lstStyle/>
          <a:p>
            <a:pPr algn="ctr"/>
            <a:r>
              <a:rPr lang="en-US" u="sng" dirty="0"/>
              <a:t>GO Term Classifications Comparison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B5DE05-7E57-C7F0-0663-DDDCBD586FB9}"/>
              </a:ext>
            </a:extLst>
          </p:cNvPr>
          <p:cNvSpPr txBox="1"/>
          <p:nvPr/>
        </p:nvSpPr>
        <p:spPr>
          <a:xfrm>
            <a:off x="0" y="4644381"/>
            <a:ext cx="19374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Only in 1 </a:t>
            </a:r>
            <a:r>
              <a:rPr lang="en-US" sz="2400" dirty="0" err="1">
                <a:solidFill>
                  <a:srgbClr val="FF0000"/>
                </a:solidFill>
              </a:rPr>
              <a:t>hr</a:t>
            </a:r>
            <a:r>
              <a:rPr lang="en-US" sz="2400" dirty="0">
                <a:solidFill>
                  <a:srgbClr val="FF0000"/>
                </a:solidFill>
              </a:rPr>
              <a:t> DEG’s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04BB1B-234F-C818-AAC7-B123220EC5C4}"/>
              </a:ext>
            </a:extLst>
          </p:cNvPr>
          <p:cNvSpPr txBox="1"/>
          <p:nvPr/>
        </p:nvSpPr>
        <p:spPr>
          <a:xfrm>
            <a:off x="1934511" y="4883215"/>
            <a:ext cx="31496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u="sng" dirty="0"/>
              <a:t>Biological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Immun</a:t>
            </a:r>
            <a:r>
              <a:rPr lang="en-US" dirty="0"/>
              <a:t>e system process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80B519-354C-660E-FE6D-E8E1AC83063A}"/>
              </a:ext>
            </a:extLst>
          </p:cNvPr>
          <p:cNvSpPr txBox="1"/>
          <p:nvPr/>
        </p:nvSpPr>
        <p:spPr>
          <a:xfrm>
            <a:off x="5418663" y="4837048"/>
            <a:ext cx="333721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u="sng" dirty="0"/>
              <a:t>Molecular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Molecular Function Regulator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ATP-dependent Activity</a:t>
            </a:r>
          </a:p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A7920E-1CAC-7D48-58CB-F00BB1FAE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8858"/>
            <a:ext cx="12184011" cy="243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171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77AA9-470E-A405-B2CC-A556D1D4E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907"/>
            <a:ext cx="10515600" cy="1325563"/>
          </a:xfrm>
        </p:spPr>
        <p:txBody>
          <a:bodyPr/>
          <a:lstStyle/>
          <a:p>
            <a:pPr algn="ctr"/>
            <a:r>
              <a:rPr lang="en-US" u="sng" dirty="0"/>
              <a:t>GO Term Classifications Comparison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AB5DE05-7E57-C7F0-0663-DDDCBD586FB9}"/>
              </a:ext>
            </a:extLst>
          </p:cNvPr>
          <p:cNvSpPr txBox="1"/>
          <p:nvPr/>
        </p:nvSpPr>
        <p:spPr>
          <a:xfrm>
            <a:off x="0" y="4841525"/>
            <a:ext cx="19374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Only in 24 </a:t>
            </a:r>
            <a:r>
              <a:rPr lang="en-US" sz="2400" dirty="0" err="1">
                <a:solidFill>
                  <a:srgbClr val="FF0000"/>
                </a:solidFill>
              </a:rPr>
              <a:t>hr</a:t>
            </a:r>
            <a:r>
              <a:rPr lang="en-US" sz="2400" dirty="0">
                <a:solidFill>
                  <a:srgbClr val="FF0000"/>
                </a:solidFill>
              </a:rPr>
              <a:t> DEG’s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04BB1B-234F-C818-AAC7-B123220EC5C4}"/>
              </a:ext>
            </a:extLst>
          </p:cNvPr>
          <p:cNvSpPr txBox="1"/>
          <p:nvPr/>
        </p:nvSpPr>
        <p:spPr>
          <a:xfrm>
            <a:off x="1926522" y="4564526"/>
            <a:ext cx="314960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u="sng" dirty="0"/>
              <a:t>Biological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Reproductive Process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Reproduction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Multicellular Organismal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Developmental Process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80B519-354C-660E-FE6D-E8E1AC83063A}"/>
              </a:ext>
            </a:extLst>
          </p:cNvPr>
          <p:cNvSpPr txBox="1"/>
          <p:nvPr/>
        </p:nvSpPr>
        <p:spPr>
          <a:xfrm>
            <a:off x="5223067" y="4841525"/>
            <a:ext cx="333721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u="sng" dirty="0"/>
              <a:t>Molecular Function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Transcription regulator activity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Molecular adaptor activity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14C33975-3068-1740-7697-B7BF1FF89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8858"/>
            <a:ext cx="12184011" cy="243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737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F3165-3091-2E01-52E6-14AB5D735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DEG Network Module Correspondence</a:t>
            </a:r>
          </a:p>
        </p:txBody>
      </p:sp>
    </p:spTree>
    <p:extLst>
      <p:ext uri="{BB962C8B-B14F-4D97-AF65-F5344CB8AC3E}">
        <p14:creationId xmlns:p14="http://schemas.microsoft.com/office/powerpoint/2010/main" val="3070382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035BD-AB3E-EADE-EC19-3D9FF00EC0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9E87D1-F728-2A57-87E7-9D561C6AF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398" y="1654203"/>
            <a:ext cx="5936893" cy="509133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C8B1EC-1405-2288-F1A7-4538DC7144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6291" y="1654201"/>
            <a:ext cx="5939077" cy="509320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42BA74C-73F8-866E-B5F4-A942DCF61239}"/>
              </a:ext>
            </a:extLst>
          </p:cNvPr>
          <p:cNvSpPr txBox="1">
            <a:spLocks/>
          </p:cNvSpPr>
          <p:nvPr/>
        </p:nvSpPr>
        <p:spPr>
          <a:xfrm>
            <a:off x="-761100" y="-251310"/>
            <a:ext cx="7459092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Prey Vs. No Prey 1 </a:t>
            </a:r>
            <a:r>
              <a:rPr lang="en-US" sz="3200" dirty="0" err="1"/>
              <a:t>hr</a:t>
            </a:r>
            <a:r>
              <a:rPr lang="en-US" sz="3200" dirty="0"/>
              <a:t> time point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74A016C-D6C6-CDCE-36AE-BA8FF0133334}"/>
              </a:ext>
            </a:extLst>
          </p:cNvPr>
          <p:cNvSpPr txBox="1">
            <a:spLocks/>
          </p:cNvSpPr>
          <p:nvPr/>
        </p:nvSpPr>
        <p:spPr>
          <a:xfrm>
            <a:off x="5305480" y="-251310"/>
            <a:ext cx="7459092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Prey Vs. No Prey 24 </a:t>
            </a:r>
            <a:r>
              <a:rPr lang="en-US" sz="3200" dirty="0" err="1"/>
              <a:t>hr</a:t>
            </a:r>
            <a:r>
              <a:rPr lang="en-US" sz="3200" dirty="0"/>
              <a:t> time point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D24661-FD0E-03C2-6A78-1FE09B37FCA9}"/>
              </a:ext>
            </a:extLst>
          </p:cNvPr>
          <p:cNvSpPr txBox="1"/>
          <p:nvPr/>
        </p:nvSpPr>
        <p:spPr>
          <a:xfrm>
            <a:off x="924669" y="1013418"/>
            <a:ext cx="40875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174 DEGs</a:t>
            </a:r>
            <a:endParaRPr lang="en-US" sz="2400" dirty="0">
              <a:highlight>
                <a:srgbClr val="02BFC4"/>
              </a:highligh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DE3970-F6CD-331F-8BA2-E086C1F29AEE}"/>
              </a:ext>
            </a:extLst>
          </p:cNvPr>
          <p:cNvSpPr txBox="1"/>
          <p:nvPr/>
        </p:nvSpPr>
        <p:spPr>
          <a:xfrm>
            <a:off x="6991249" y="1013418"/>
            <a:ext cx="408755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/>
              <a:t>151 DEGs</a:t>
            </a:r>
            <a:endParaRPr lang="en-US" sz="2400" dirty="0">
              <a:highlight>
                <a:srgbClr val="02BFC4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89885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>
            <a:extLst>
              <a:ext uri="{FF2B5EF4-FFF2-40B4-BE49-F238E27FC236}">
                <a16:creationId xmlns:a16="http://schemas.microsoft.com/office/drawing/2014/main" id="{84A66C02-7D08-7ED0-BCC5-6DF89847EA01}"/>
              </a:ext>
            </a:extLst>
          </p:cNvPr>
          <p:cNvSpPr txBox="1"/>
          <p:nvPr/>
        </p:nvSpPr>
        <p:spPr>
          <a:xfrm>
            <a:off x="952341" y="1523326"/>
            <a:ext cx="36799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103 upregulated in prey </a:t>
            </a:r>
            <a:br>
              <a:rPr lang="en-US" dirty="0"/>
            </a:br>
            <a:r>
              <a:rPr lang="en-US" dirty="0"/>
              <a:t>module 2,</a:t>
            </a:r>
            <a:r>
              <a:rPr lang="en-US" b="1" dirty="0"/>
              <a:t>3</a:t>
            </a:r>
            <a:r>
              <a:rPr lang="en-US" dirty="0"/>
              <a:t>,4,16</a:t>
            </a:r>
          </a:p>
        </p:txBody>
      </p:sp>
      <p:pic>
        <p:nvPicPr>
          <p:cNvPr id="19" name="Picture 18" descr="Chart&#10;&#10;Description automatically generated">
            <a:extLst>
              <a:ext uri="{FF2B5EF4-FFF2-40B4-BE49-F238E27FC236}">
                <a16:creationId xmlns:a16="http://schemas.microsoft.com/office/drawing/2014/main" id="{B9F449E0-B8CD-7A33-CFEF-CF36A43EBE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3017" y="4300519"/>
            <a:ext cx="1536111" cy="1920138"/>
          </a:xfrm>
          <a:prstGeom prst="rect">
            <a:avLst/>
          </a:prstGeom>
        </p:spPr>
      </p:pic>
      <p:pic>
        <p:nvPicPr>
          <p:cNvPr id="21" name="Picture 20" descr="Chart&#10;&#10;Description automatically generated with low confidence">
            <a:extLst>
              <a:ext uri="{FF2B5EF4-FFF2-40B4-BE49-F238E27FC236}">
                <a16:creationId xmlns:a16="http://schemas.microsoft.com/office/drawing/2014/main" id="{4979E3A1-C177-6952-2587-75DA0BA5EE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7955" y="2377654"/>
            <a:ext cx="1536111" cy="1920139"/>
          </a:xfrm>
          <a:prstGeom prst="rect">
            <a:avLst/>
          </a:prstGeom>
        </p:spPr>
      </p:pic>
      <p:pic>
        <p:nvPicPr>
          <p:cNvPr id="23" name="Picture 22" descr="A picture containing text, linedrawing&#10;&#10;Description automatically generated">
            <a:extLst>
              <a:ext uri="{FF2B5EF4-FFF2-40B4-BE49-F238E27FC236}">
                <a16:creationId xmlns:a16="http://schemas.microsoft.com/office/drawing/2014/main" id="{61378984-043F-877F-8460-86B9401D6E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65582" y="4300519"/>
            <a:ext cx="1558484" cy="1948106"/>
          </a:xfrm>
          <a:prstGeom prst="rect">
            <a:avLst/>
          </a:prstGeom>
        </p:spPr>
      </p:pic>
      <p:pic>
        <p:nvPicPr>
          <p:cNvPr id="24" name="Picture 23" descr="Chart&#10;&#10;Description automatically generated">
            <a:extLst>
              <a:ext uri="{FF2B5EF4-FFF2-40B4-BE49-F238E27FC236}">
                <a16:creationId xmlns:a16="http://schemas.microsoft.com/office/drawing/2014/main" id="{138D6788-4BCC-F5CC-B2D6-CF96C55FADD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82312" y="2377655"/>
            <a:ext cx="1536110" cy="192013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FBCA865-A1BE-D409-B41A-ADEB0D20BAC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63166" y="1523326"/>
            <a:ext cx="5936893" cy="5091335"/>
          </a:xfrm>
          <a:prstGeom prst="rect">
            <a:avLst/>
          </a:prstGeom>
        </p:spPr>
      </p:pic>
      <p:sp>
        <p:nvSpPr>
          <p:cNvPr id="27" name="Title 1">
            <a:extLst>
              <a:ext uri="{FF2B5EF4-FFF2-40B4-BE49-F238E27FC236}">
                <a16:creationId xmlns:a16="http://schemas.microsoft.com/office/drawing/2014/main" id="{8E442F84-B02E-879B-04BE-4BD78BF1009F}"/>
              </a:ext>
            </a:extLst>
          </p:cNvPr>
          <p:cNvSpPr txBox="1">
            <a:spLocks/>
          </p:cNvSpPr>
          <p:nvPr/>
        </p:nvSpPr>
        <p:spPr>
          <a:xfrm>
            <a:off x="2366454" y="0"/>
            <a:ext cx="7459092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Prey Vs. No Prey 1 </a:t>
            </a:r>
            <a:r>
              <a:rPr lang="en-US" sz="3200" dirty="0" err="1"/>
              <a:t>hr</a:t>
            </a:r>
            <a:r>
              <a:rPr lang="en-US" sz="3200" dirty="0"/>
              <a:t> time point</a:t>
            </a:r>
          </a:p>
        </p:txBody>
      </p:sp>
    </p:spTree>
    <p:extLst>
      <p:ext uri="{BB962C8B-B14F-4D97-AF65-F5344CB8AC3E}">
        <p14:creationId xmlns:p14="http://schemas.microsoft.com/office/powerpoint/2010/main" val="2540107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703497A-B392-B21B-7032-FEDA72E3EB01}"/>
              </a:ext>
            </a:extLst>
          </p:cNvPr>
          <p:cNvSpPr txBox="1"/>
          <p:nvPr/>
        </p:nvSpPr>
        <p:spPr>
          <a:xfrm>
            <a:off x="1610293" y="1478724"/>
            <a:ext cx="27553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71 upregulated in no prey – </a:t>
            </a:r>
          </a:p>
          <a:p>
            <a:pPr algn="ctr"/>
            <a:r>
              <a:rPr lang="en-US" dirty="0"/>
              <a:t>module 3,6,7,9,10</a:t>
            </a:r>
          </a:p>
        </p:txBody>
      </p:sp>
      <p:pic>
        <p:nvPicPr>
          <p:cNvPr id="13" name="Picture 12" descr="A picture containing text, linedrawing&#10;&#10;Description automatically generated">
            <a:extLst>
              <a:ext uri="{FF2B5EF4-FFF2-40B4-BE49-F238E27FC236}">
                <a16:creationId xmlns:a16="http://schemas.microsoft.com/office/drawing/2014/main" id="{19A0A1E6-D5F9-5AFB-1DF2-C6E43FAF7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554" y="2311555"/>
            <a:ext cx="1558483" cy="1948104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A266FFC9-7F0A-D52C-64F0-415CA3284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117" y="3108924"/>
            <a:ext cx="1536110" cy="1920138"/>
          </a:xfrm>
          <a:prstGeom prst="rect">
            <a:avLst/>
          </a:prstGeom>
        </p:spPr>
      </p:pic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1FC0DA6E-AA24-FD44-177D-E48D9075AC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01271" y="4266468"/>
            <a:ext cx="1558483" cy="1948104"/>
          </a:xfrm>
          <a:prstGeom prst="rect">
            <a:avLst/>
          </a:prstGeom>
        </p:spPr>
      </p:pic>
      <p:pic>
        <p:nvPicPr>
          <p:cNvPr id="18" name="Picture 17" descr="Chart&#10;&#10;Description automatically generated with low confidence">
            <a:extLst>
              <a:ext uri="{FF2B5EF4-FFF2-40B4-BE49-F238E27FC236}">
                <a16:creationId xmlns:a16="http://schemas.microsoft.com/office/drawing/2014/main" id="{28DF5088-BA8D-295A-1F63-BB6452CE5C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14364" y="2339520"/>
            <a:ext cx="1536111" cy="1920139"/>
          </a:xfrm>
          <a:prstGeom prst="rect">
            <a:avLst/>
          </a:prstGeom>
        </p:spPr>
      </p:pic>
      <p:pic>
        <p:nvPicPr>
          <p:cNvPr id="20" name="Picture 19" descr="A picture containing diagram&#10;&#10;Description automatically generated">
            <a:extLst>
              <a:ext uri="{FF2B5EF4-FFF2-40B4-BE49-F238E27FC236}">
                <a16:creationId xmlns:a16="http://schemas.microsoft.com/office/drawing/2014/main" id="{F474C53E-A66C-6670-B8E1-C26C8CBAB9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61647" y="4273071"/>
            <a:ext cx="1536111" cy="192013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86CE05E-F197-BBCB-3D80-236CF592D5F4}"/>
              </a:ext>
            </a:extLst>
          </p:cNvPr>
          <p:cNvSpPr txBox="1">
            <a:spLocks/>
          </p:cNvSpPr>
          <p:nvPr/>
        </p:nvSpPr>
        <p:spPr>
          <a:xfrm>
            <a:off x="2366454" y="0"/>
            <a:ext cx="7459092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Prey Vs. No Prey 1 </a:t>
            </a:r>
            <a:r>
              <a:rPr lang="en-US" sz="3200" dirty="0" err="1"/>
              <a:t>hr</a:t>
            </a:r>
            <a:r>
              <a:rPr lang="en-US" sz="3200" dirty="0"/>
              <a:t> time point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E42576-3D8C-C66A-1742-4CB37095C42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63166" y="1523326"/>
            <a:ext cx="5936893" cy="5091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68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F0E8489-11CF-1980-CD37-3C1CB55D6C25}"/>
              </a:ext>
            </a:extLst>
          </p:cNvPr>
          <p:cNvSpPr txBox="1">
            <a:spLocks/>
          </p:cNvSpPr>
          <p:nvPr/>
        </p:nvSpPr>
        <p:spPr>
          <a:xfrm>
            <a:off x="2366454" y="0"/>
            <a:ext cx="7459092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Prey Vs. No Prey 24 </a:t>
            </a:r>
            <a:r>
              <a:rPr lang="en-US" sz="3200" dirty="0" err="1"/>
              <a:t>hr</a:t>
            </a:r>
            <a:r>
              <a:rPr lang="en-US" sz="3200" dirty="0"/>
              <a:t> time point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C0586197-3D8E-CBDF-AE70-6176B205C4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09" y="2177776"/>
            <a:ext cx="2710400" cy="3388000"/>
          </a:xfrm>
          <a:prstGeom prst="rect">
            <a:avLst/>
          </a:prstGeom>
        </p:spPr>
      </p:pic>
      <p:pic>
        <p:nvPicPr>
          <p:cNvPr id="5" name="Picture 4" descr="A picture containing text, linedrawing&#10;&#10;Description automatically generated">
            <a:extLst>
              <a:ext uri="{FF2B5EF4-FFF2-40B4-BE49-F238E27FC236}">
                <a16:creationId xmlns:a16="http://schemas.microsoft.com/office/drawing/2014/main" id="{411223EB-6A15-110E-2D39-26457597F9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2185" y="2177776"/>
            <a:ext cx="2710400" cy="338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29AAB9-1470-6374-21C1-B4C8230D93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5734" y="1447943"/>
            <a:ext cx="6196266" cy="53137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571130D-C485-F93E-8495-B37B869B82C6}"/>
              </a:ext>
            </a:extLst>
          </p:cNvPr>
          <p:cNvSpPr txBox="1"/>
          <p:nvPr/>
        </p:nvSpPr>
        <p:spPr>
          <a:xfrm>
            <a:off x="222156" y="1447943"/>
            <a:ext cx="52779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2 genes with higher expression in Mechanical Trigger – </a:t>
            </a:r>
          </a:p>
          <a:p>
            <a:pPr algn="ctr"/>
            <a:r>
              <a:rPr lang="en-US" dirty="0"/>
              <a:t>module 2 and 6</a:t>
            </a:r>
          </a:p>
        </p:txBody>
      </p:sp>
    </p:spTree>
    <p:extLst>
      <p:ext uri="{BB962C8B-B14F-4D97-AF65-F5344CB8AC3E}">
        <p14:creationId xmlns:p14="http://schemas.microsoft.com/office/powerpoint/2010/main" val="3283975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355</Words>
  <Application>Microsoft Macintosh PowerPoint</Application>
  <PresentationFormat>Widescreen</PresentationFormat>
  <Paragraphs>88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DEG GO Term Classification</vt:lpstr>
      <vt:lpstr>GO Term Classifications Comparison</vt:lpstr>
      <vt:lpstr>GO Term Classifications Comparison</vt:lpstr>
      <vt:lpstr>DEG Network Module Correspondence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Module 3 GO Term Classification</vt:lpstr>
      <vt:lpstr>Module 4 GO Term Classification</vt:lpstr>
      <vt:lpstr>Module 10 GO Term Classification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Summer Rose Blanco</dc:creator>
  <cp:lastModifiedBy>Summer Rose Blanco</cp:lastModifiedBy>
  <cp:revision>7</cp:revision>
  <dcterms:created xsi:type="dcterms:W3CDTF">2023-04-20T21:15:35Z</dcterms:created>
  <dcterms:modified xsi:type="dcterms:W3CDTF">2023-04-26T20:34:45Z</dcterms:modified>
</cp:coreProperties>
</file>

<file path=docProps/thumbnail.jpeg>
</file>